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95" r:id="rId2"/>
    <p:sldId id="571" r:id="rId3"/>
    <p:sldId id="557" r:id="rId4"/>
    <p:sldId id="572" r:id="rId5"/>
    <p:sldId id="574" r:id="rId6"/>
    <p:sldId id="573" r:id="rId7"/>
    <p:sldId id="576" r:id="rId8"/>
    <p:sldId id="577" r:id="rId9"/>
    <p:sldId id="570" r:id="rId10"/>
    <p:sldId id="562" r:id="rId11"/>
    <p:sldId id="575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les Presentation" id="{5BFE051A-1E6A-4958-8394-822890FFAB02}">
          <p14:sldIdLst>
            <p14:sldId id="495"/>
            <p14:sldId id="571"/>
            <p14:sldId id="557"/>
            <p14:sldId id="572"/>
            <p14:sldId id="574"/>
            <p14:sldId id="573"/>
            <p14:sldId id="576"/>
            <p14:sldId id="577"/>
            <p14:sldId id="570"/>
            <p14:sldId id="562"/>
            <p14:sldId id="575"/>
          </p14:sldIdLst>
        </p14:section>
        <p14:section name="Basic layouts and other slides" id="{C40DDC9D-A41E-49E7-88C7-4297881A898A}">
          <p14:sldIdLst/>
        </p14:section>
        <p14:section name="Sample slides: Corporate overview" id="{7C8E6482-EA2A-4D78-9F08-8C5BD3E388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20">
          <p15:clr>
            <a:srgbClr val="A4A3A4"/>
          </p15:clr>
        </p15:guide>
        <p15:guide id="2" orient="horz" pos="973">
          <p15:clr>
            <a:srgbClr val="A4A3A4"/>
          </p15:clr>
        </p15:guide>
        <p15:guide id="3" orient="horz" pos="401">
          <p15:clr>
            <a:srgbClr val="A4A3A4"/>
          </p15:clr>
        </p15:guide>
        <p15:guide id="4" pos="5563">
          <p15:clr>
            <a:srgbClr val="A4A3A4"/>
          </p15:clr>
        </p15:guide>
        <p15:guide id="5" pos="196">
          <p15:clr>
            <a:srgbClr val="A4A3A4"/>
          </p15:clr>
        </p15:guide>
        <p15:guide id="6" pos="2211">
          <p15:clr>
            <a:srgbClr val="A4A3A4"/>
          </p15:clr>
        </p15:guide>
        <p15:guide id="7" pos="2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179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5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03"/>
  </p:normalViewPr>
  <p:slideViewPr>
    <p:cSldViewPr snapToGrid="0">
      <p:cViewPr varScale="1">
        <p:scale>
          <a:sx n="128" d="100"/>
          <a:sy n="128" d="100"/>
        </p:scale>
        <p:origin x="536" y="176"/>
      </p:cViewPr>
      <p:guideLst>
        <p:guide orient="horz" pos="3920"/>
        <p:guide orient="horz" pos="973"/>
        <p:guide orient="horz" pos="401"/>
        <p:guide pos="5563"/>
        <p:guide pos="196"/>
        <p:guide pos="2211"/>
        <p:guide pos="20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9"/>
        <p:guide pos="217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r>
              <a:rPr lang="en-US"/>
              <a:t>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85795F32-C039-324C-AEA0-2B598138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5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r>
              <a:rPr lang="en-US"/>
              <a:t>ALLY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A6F4022-7AF7-B44C-87BB-B0E6322D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33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ALLY</a:t>
            </a:r>
          </a:p>
        </p:txBody>
      </p:sp>
    </p:spTree>
    <p:extLst>
      <p:ext uri="{BB962C8B-B14F-4D97-AF65-F5344CB8AC3E}">
        <p14:creationId xmlns:p14="http://schemas.microsoft.com/office/powerpoint/2010/main" val="382527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1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03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8"/>
            <a:ext cx="8524875" cy="279241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636588"/>
            <a:ext cx="8521700" cy="55864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1544637"/>
            <a:ext cx="7071362" cy="3953194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636588"/>
            <a:ext cx="8520113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26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ight imag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544638"/>
            <a:ext cx="4136426" cy="467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96420" y="1236358"/>
            <a:ext cx="4447579" cy="562164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621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ft imag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959" y="1544638"/>
            <a:ext cx="4136426" cy="467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3" y="1236358"/>
            <a:ext cx="4447434" cy="562164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771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content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671894"/>
            <a:ext cx="2561516" cy="256032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09962" y="636589"/>
            <a:ext cx="5321301" cy="558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only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671894"/>
            <a:ext cx="2561516" cy="256032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63550" indent="-238125">
              <a:buFont typeface="Wingdings" panose="05000000000000000000" pitchFamily="2" charset="2"/>
              <a:buChar char="§"/>
              <a:defRPr/>
            </a:lvl2pPr>
            <a:lvl4pPr marL="914400" indent="-225425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2" y="1236358"/>
            <a:ext cx="9143977" cy="562164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3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544638"/>
            <a:ext cx="4136426" cy="467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96421" y="1544638"/>
            <a:ext cx="4134842" cy="46783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292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959" y="1544638"/>
            <a:ext cx="4136426" cy="467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12615" y="1544638"/>
            <a:ext cx="4134842" cy="46783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903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9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1168417" y="2915558"/>
            <a:ext cx="6934200" cy="97271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3" name="Freeform 2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1168417" y="2915558"/>
            <a:ext cx="6934200" cy="972712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3" name="Freeform 2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6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4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1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5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8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6675120"/>
            <a:ext cx="8915400" cy="18288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915400" y="6675120"/>
            <a:ext cx="228600" cy="182880"/>
          </a:xfrm>
          <a:prstGeom prst="rect">
            <a:avLst/>
          </a:prstGeom>
          <a:solidFill>
            <a:schemeClr val="accent6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1150" y="636588"/>
            <a:ext cx="4114800" cy="41148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448310" y="773748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544638"/>
            <a:ext cx="3840480" cy="196918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3513818"/>
            <a:ext cx="3840480" cy="11004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0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3" y="636588"/>
            <a:ext cx="8524875" cy="2792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0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3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09562" y="636589"/>
            <a:ext cx="8524875" cy="279241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3429000"/>
            <a:ext cx="8521700" cy="2794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18" y="4341475"/>
            <a:ext cx="7071362" cy="115635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3429000"/>
            <a:ext cx="8520113" cy="18288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151" y="1544638"/>
            <a:ext cx="8520234" cy="4678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688" r:id="rId19"/>
    <p:sldLayoutId id="2147483692" r:id="rId20"/>
    <p:sldLayoutId id="2147483731" r:id="rId21"/>
    <p:sldLayoutId id="2147483732" r:id="rId22"/>
    <p:sldLayoutId id="2147483733" r:id="rId23"/>
    <p:sldLayoutId id="2147483683" r:id="rId24"/>
    <p:sldLayoutId id="2147483734" r:id="rId25"/>
    <p:sldLayoutId id="2147483887" r:id="rId26"/>
    <p:sldLayoutId id="2147483650" r:id="rId27"/>
    <p:sldLayoutId id="2147483886" r:id="rId28"/>
    <p:sldLayoutId id="2147483706" r:id="rId29"/>
    <p:sldLayoutId id="2147483707" r:id="rId30"/>
    <p:sldLayoutId id="2147483654" r:id="rId31"/>
    <p:sldLayoutId id="2147483655" r:id="rId32"/>
    <p:sldLayoutId id="2147483708" r:id="rId33"/>
    <p:sldLayoutId id="2147483709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81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gcpsk12.org/domain/915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401DA9-C9EF-45EB-8FD6-87FFEF6F2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61" y="1478943"/>
            <a:ext cx="3840480" cy="2934030"/>
          </a:xfrm>
          <a:noFill/>
        </p:spPr>
        <p:txBody>
          <a:bodyPr/>
          <a:lstStyle/>
          <a:p>
            <a:pPr algn="ctr"/>
            <a:r>
              <a:rPr lang="en-US" dirty="0"/>
              <a:t>Blackboard /</a:t>
            </a:r>
            <a:br>
              <a:rPr lang="en-US" dirty="0"/>
            </a:br>
            <a:r>
              <a:rPr lang="en-US" dirty="0"/>
              <a:t>Gwinnett County Public Schools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Product Call</a:t>
            </a:r>
            <a:br>
              <a:rPr lang="en-US" dirty="0"/>
            </a:br>
            <a:r>
              <a:rPr lang="en-US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8759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05CA-65DD-460C-8155-012F8DAA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472596"/>
          </a:xfrm>
        </p:spPr>
        <p:txBody>
          <a:bodyPr/>
          <a:lstStyle/>
          <a:p>
            <a:r>
              <a:rPr lang="en-US" dirty="0"/>
              <a:t>Issues Update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0417DA-7B92-4FFE-9F51-9ED163138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9938"/>
              </p:ext>
            </p:extLst>
          </p:nvPr>
        </p:nvGraphicFramePr>
        <p:xfrm>
          <a:off x="0" y="935824"/>
          <a:ext cx="9144000" cy="21690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85213">
                  <a:extLst>
                    <a:ext uri="{9D8B030D-6E8A-4147-A177-3AD203B41FA5}">
                      <a16:colId xmlns:a16="http://schemas.microsoft.com/office/drawing/2014/main" val="2201999914"/>
                    </a:ext>
                  </a:extLst>
                </a:gridCol>
                <a:gridCol w="5658787">
                  <a:extLst>
                    <a:ext uri="{9D8B030D-6E8A-4147-A177-3AD203B41FA5}">
                      <a16:colId xmlns:a16="http://schemas.microsoft.com/office/drawing/2014/main" val="2276023696"/>
                    </a:ext>
                  </a:extLst>
                </a:gridCol>
              </a:tblGrid>
              <a:tr h="5815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55264"/>
                  </a:ext>
                </a:extLst>
              </a:tr>
              <a:tr h="5815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/>
                        <a:t>HTML Heading Structure does not start at the right level – Onscreen Alert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000767"/>
                  </a:ext>
                </a:extLst>
              </a:tr>
              <a:tr h="581599">
                <a:tc>
                  <a:txBody>
                    <a:bodyPr/>
                    <a:lstStyle/>
                    <a:p>
                      <a:r>
                        <a:rPr lang="en-US" sz="2000" dirty="0"/>
                        <a:t>Document Viewer load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1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E7F3-E9A1-44C7-AF84-E88A8A87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479625"/>
          </a:xfrm>
        </p:spPr>
        <p:txBody>
          <a:bodyPr/>
          <a:lstStyle/>
          <a:p>
            <a:r>
              <a:rPr lang="en-US" dirty="0"/>
              <a:t>Enhancement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E2D9-E9FA-4E7C-BA46-1F3D5D3BF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70" y="987251"/>
            <a:ext cx="8520234" cy="2003286"/>
          </a:xfrm>
        </p:spPr>
        <p:txBody>
          <a:bodyPr>
            <a:normAutofit/>
          </a:bodyPr>
          <a:lstStyle/>
          <a:p>
            <a:r>
              <a:rPr lang="en-US" sz="2800" dirty="0"/>
              <a:t>WCM and Ally ideas</a:t>
            </a:r>
          </a:p>
          <a:p>
            <a:r>
              <a:rPr lang="en-US" sz="2800" dirty="0"/>
              <a:t>How does the process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8FD84-0637-4CE0-9A5E-D35AA7179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8651"/>
            <a:ext cx="9144000" cy="36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A99A-D840-40DF-B6CC-AECAC8DD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0"/>
            <a:ext cx="8518770" cy="770670"/>
          </a:xfrm>
        </p:spPr>
        <p:txBody>
          <a:bodyPr/>
          <a:lstStyle/>
          <a:p>
            <a:r>
              <a:rPr lang="en-US" dirty="0"/>
              <a:t>Accessibility &amp; Responsiveness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495D8-C318-4E17-8F4B-D2480D6F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680" y="2436573"/>
            <a:ext cx="3076626" cy="31283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Social Media</a:t>
            </a:r>
          </a:p>
          <a:p>
            <a:pPr marL="8064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Facebook</a:t>
            </a:r>
          </a:p>
          <a:p>
            <a:pPr marL="8064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Twitter</a:t>
            </a:r>
          </a:p>
          <a:p>
            <a:pPr marL="8064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Instagram</a:t>
            </a:r>
          </a:p>
          <a:p>
            <a:pPr marL="8064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Embed Code </a:t>
            </a:r>
          </a:p>
          <a:p>
            <a:pPr marL="8064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Google Slides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178F4-13EF-4021-9B4B-3C9C591F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38" y="1194487"/>
            <a:ext cx="3349117" cy="4213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3C4E3-3C77-422D-B04F-A6A397423CCD}"/>
              </a:ext>
            </a:extLst>
          </p:cNvPr>
          <p:cNvSpPr txBox="1"/>
          <p:nvPr/>
        </p:nvSpPr>
        <p:spPr>
          <a:xfrm>
            <a:off x="311151" y="1194487"/>
            <a:ext cx="4377129" cy="881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37160" tIns="137160" rIns="137160" bIns="137160" rtlCol="0"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Brenton Kelly</a:t>
            </a:r>
          </a:p>
          <a:p>
            <a:r>
              <a:rPr lang="en-US" sz="2200" dirty="0">
                <a:solidFill>
                  <a:schemeClr val="bg1"/>
                </a:solidFill>
              </a:rPr>
              <a:t>Senior Manager, Web Development</a:t>
            </a: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2016-B3D2-448C-8587-3714666B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0"/>
            <a:ext cx="8518770" cy="592375"/>
          </a:xfrm>
        </p:spPr>
        <p:txBody>
          <a:bodyPr>
            <a:normAutofit/>
          </a:bodyPr>
          <a:lstStyle/>
          <a:p>
            <a:r>
              <a:rPr lang="en-US" dirty="0"/>
              <a:t>Google Calendar Syncing Solution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4EEC47-A566-4B2D-B8EB-AD6CB1BD1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07306"/>
              </p:ext>
            </p:extLst>
          </p:nvPr>
        </p:nvGraphicFramePr>
        <p:xfrm>
          <a:off x="0" y="765295"/>
          <a:ext cx="9144000" cy="14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777">
                  <a:extLst>
                    <a:ext uri="{9D8B030D-6E8A-4147-A177-3AD203B41FA5}">
                      <a16:colId xmlns:a16="http://schemas.microsoft.com/office/drawing/2014/main" val="1628568686"/>
                    </a:ext>
                  </a:extLst>
                </a:gridCol>
                <a:gridCol w="8042223">
                  <a:extLst>
                    <a:ext uri="{9D8B030D-6E8A-4147-A177-3AD203B41FA5}">
                      <a16:colId xmlns:a16="http://schemas.microsoft.com/office/drawing/2014/main" val="3095984620"/>
                    </a:ext>
                  </a:extLst>
                </a:gridCol>
              </a:tblGrid>
              <a:tr h="710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Google Calendar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Google Calendar owners are notified when the sync token fails during a Google Calendar Watch handler request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039611"/>
                  </a:ext>
                </a:extLst>
              </a:tr>
              <a:tr h="710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Google Calendar owners are notified when the nightly </a:t>
                      </a:r>
                      <a:r>
                        <a:rPr lang="en-US" sz="2000" dirty="0" err="1">
                          <a:effectLst/>
                        </a:rPr>
                        <a:t>RenewGoogleWatch</a:t>
                      </a:r>
                      <a:r>
                        <a:rPr lang="en-US" sz="2000" dirty="0">
                          <a:effectLst/>
                        </a:rPr>
                        <a:t> job fails so they can repair or report the connection as broken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098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F7DE1A9-7400-452A-A215-BBD50045D460}"/>
              </a:ext>
            </a:extLst>
          </p:cNvPr>
          <p:cNvSpPr/>
          <p:nvPr/>
        </p:nvSpPr>
        <p:spPr>
          <a:xfrm>
            <a:off x="312615" y="2254984"/>
            <a:ext cx="8741444" cy="4471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the email be picked up from another field within Bb?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Settings – Contact – Email Address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Settings – Advanced – Calendar Notification Email</a:t>
            </a:r>
            <a:b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level summary of the scenarios that were corrected with the recent April 23</a:t>
            </a:r>
            <a:r>
              <a:rPr lang="en-US" sz="2200" baseline="30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release </a:t>
            </a: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other two sprints related to Google calendar sync.  </a:t>
            </a: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goal is to understand how we can communicate to school webmasters about calendar syncing.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sz="2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Bb seen a decrease in calendar syncing support tickets with the updates?</a:t>
            </a:r>
          </a:p>
        </p:txBody>
      </p:sp>
    </p:spTree>
    <p:extLst>
      <p:ext uri="{BB962C8B-B14F-4D97-AF65-F5344CB8AC3E}">
        <p14:creationId xmlns:p14="http://schemas.microsoft.com/office/powerpoint/2010/main" val="35212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10EB-FECB-48ED-87FD-86B4333B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132828"/>
            <a:ext cx="8518770" cy="420077"/>
          </a:xfrm>
        </p:spPr>
        <p:txBody>
          <a:bodyPr/>
          <a:lstStyle/>
          <a:p>
            <a:r>
              <a:rPr lang="en-US" dirty="0"/>
              <a:t>Search Discussion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4779F-8187-47DE-BD92-761305692666}"/>
              </a:ext>
            </a:extLst>
          </p:cNvPr>
          <p:cNvSpPr/>
          <p:nvPr/>
        </p:nvSpPr>
        <p:spPr>
          <a:xfrm>
            <a:off x="1915099" y="3101030"/>
            <a:ext cx="548254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– Blackboard Search functionality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F2BEB-79E8-4860-BC8D-3A61D1AE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57"/>
            <a:ext cx="9144000" cy="2181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7F6DE1-EF3F-4B9F-A8A2-2D14C66A6096}"/>
              </a:ext>
            </a:extLst>
          </p:cNvPr>
          <p:cNvSpPr/>
          <p:nvPr/>
        </p:nvSpPr>
        <p:spPr>
          <a:xfrm>
            <a:off x="456948" y="3784453"/>
            <a:ext cx="8518771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explain how search results are pulled within a Bb subsite?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be done to help improve search results on a page?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 Gwinnett does not have Google search enabled.</a:t>
            </a:r>
          </a:p>
        </p:txBody>
      </p:sp>
    </p:spTree>
    <p:extLst>
      <p:ext uri="{BB962C8B-B14F-4D97-AF65-F5344CB8AC3E}">
        <p14:creationId xmlns:p14="http://schemas.microsoft.com/office/powerpoint/2010/main" val="9973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06416-1EFE-412A-8462-DA67BCC2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1" y="2372235"/>
            <a:ext cx="6000082" cy="4349231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200255-F674-450A-AC29-E00DEB7D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93" y="382162"/>
            <a:ext cx="2537350" cy="6084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9EB925-C813-44D4-B57F-C006B157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132828"/>
            <a:ext cx="6254541" cy="420077"/>
          </a:xfrm>
        </p:spPr>
        <p:txBody>
          <a:bodyPr/>
          <a:lstStyle/>
          <a:p>
            <a:r>
              <a:rPr lang="en-US" dirty="0"/>
              <a:t>Search Example #1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DD6C9-CD94-4EBD-AEE3-FA7AA51F05FD}"/>
              </a:ext>
            </a:extLst>
          </p:cNvPr>
          <p:cNvSpPr/>
          <p:nvPr/>
        </p:nvSpPr>
        <p:spPr>
          <a:xfrm>
            <a:off x="468709" y="556824"/>
            <a:ext cx="56627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Searched for Family Assistance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19 results stayed within subsite and 12 were family assistance.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Search results state Family Assistance Embed Code or Family Assistance Content - app names.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drives the description noted in the result?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06C0B-1AD1-480F-B837-0E3221310A0B}"/>
              </a:ext>
            </a:extLst>
          </p:cNvPr>
          <p:cNvSpPr txBox="1"/>
          <p:nvPr/>
        </p:nvSpPr>
        <p:spPr>
          <a:xfrm>
            <a:off x="6389293" y="-12003"/>
            <a:ext cx="2315981" cy="504606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noAutofit/>
          </a:bodyPr>
          <a:lstStyle/>
          <a:p>
            <a:r>
              <a:rPr lang="en-US" dirty="0"/>
              <a:t>Search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14C607-F4A0-4814-B6C0-E0763D7EC188}"/>
              </a:ext>
            </a:extLst>
          </p:cNvPr>
          <p:cNvSpPr/>
          <p:nvPr/>
        </p:nvSpPr>
        <p:spPr>
          <a:xfrm>
            <a:off x="311150" y="3777521"/>
            <a:ext cx="1060449" cy="217357"/>
          </a:xfrm>
          <a:prstGeom prst="rect">
            <a:avLst/>
          </a:prstGeom>
          <a:noFill/>
          <a:ln w="44450" cap="sq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54CA0E-B477-4ADC-A4B3-B42D1862DF49}"/>
              </a:ext>
            </a:extLst>
          </p:cNvPr>
          <p:cNvCxnSpPr>
            <a:cxnSpLocks/>
          </p:cNvCxnSpPr>
          <p:nvPr/>
        </p:nvCxnSpPr>
        <p:spPr>
          <a:xfrm>
            <a:off x="7303823" y="4279692"/>
            <a:ext cx="311537" cy="0"/>
          </a:xfrm>
          <a:prstGeom prst="line">
            <a:avLst/>
          </a:prstGeom>
          <a:ln w="34925" cap="sq">
            <a:solidFill>
              <a:srgbClr val="FF006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272B08-CCB6-45B5-86C1-6EEC50F55F43}"/>
              </a:ext>
            </a:extLst>
          </p:cNvPr>
          <p:cNvCxnSpPr>
            <a:cxnSpLocks/>
          </p:cNvCxnSpPr>
          <p:nvPr/>
        </p:nvCxnSpPr>
        <p:spPr>
          <a:xfrm>
            <a:off x="7308196" y="1808814"/>
            <a:ext cx="241092" cy="0"/>
          </a:xfrm>
          <a:prstGeom prst="line">
            <a:avLst/>
          </a:prstGeom>
          <a:ln w="34925" cap="sq">
            <a:solidFill>
              <a:srgbClr val="FF006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14BE70-9937-4347-9275-C2618B71240E}"/>
              </a:ext>
            </a:extLst>
          </p:cNvPr>
          <p:cNvCxnSpPr>
            <a:cxnSpLocks/>
          </p:cNvCxnSpPr>
          <p:nvPr/>
        </p:nvCxnSpPr>
        <p:spPr>
          <a:xfrm>
            <a:off x="7363916" y="552905"/>
            <a:ext cx="1285408" cy="0"/>
          </a:xfrm>
          <a:prstGeom prst="line">
            <a:avLst/>
          </a:prstGeom>
          <a:ln w="34925" cap="sq">
            <a:solidFill>
              <a:srgbClr val="FF006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468E14-86C2-4B93-8819-DDA110086E71}"/>
              </a:ext>
            </a:extLst>
          </p:cNvPr>
          <p:cNvCxnSpPr>
            <a:cxnSpLocks/>
          </p:cNvCxnSpPr>
          <p:nvPr/>
        </p:nvCxnSpPr>
        <p:spPr>
          <a:xfrm>
            <a:off x="7303823" y="3035509"/>
            <a:ext cx="490929" cy="0"/>
          </a:xfrm>
          <a:prstGeom prst="line">
            <a:avLst/>
          </a:prstGeom>
          <a:ln w="34925" cap="sq">
            <a:solidFill>
              <a:srgbClr val="FF006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AAF86-12C7-4B74-B447-40F33EE59182}"/>
              </a:ext>
            </a:extLst>
          </p:cNvPr>
          <p:cNvSpPr/>
          <p:nvPr/>
        </p:nvSpPr>
        <p:spPr>
          <a:xfrm>
            <a:off x="5773588" y="780600"/>
            <a:ext cx="3128478" cy="5427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Searched for Student/Parent Handbook – no results.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This section is  (redirect) linked to a district page (non- Bb site).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the search results return the section, which is specifically named, with the link to the outside site?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E1D647-0885-4C94-9897-F25EE180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132828"/>
            <a:ext cx="8518770" cy="420077"/>
          </a:xfrm>
        </p:spPr>
        <p:txBody>
          <a:bodyPr/>
          <a:lstStyle/>
          <a:p>
            <a:r>
              <a:rPr lang="en-US" dirty="0"/>
              <a:t>Search Example #2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10CA0-9009-4A61-84C5-E49B4412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4" y="702840"/>
            <a:ext cx="3005159" cy="5062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37ECF6-506A-4E1A-A3F2-FDEF0FA1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48" y="702840"/>
            <a:ext cx="2371576" cy="39740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AAF86-12C7-4B74-B447-40F33EE59182}"/>
              </a:ext>
            </a:extLst>
          </p:cNvPr>
          <p:cNvSpPr/>
          <p:nvPr/>
        </p:nvSpPr>
        <p:spPr>
          <a:xfrm>
            <a:off x="103467" y="2866909"/>
            <a:ext cx="8934138" cy="1270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Searched for Bell Schedule.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revealed two pages that are valid and two pages that have been deleted.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would the search results reveal pages that are in the recycle bin?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E1D647-0885-4C94-9897-F25EE180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132828"/>
            <a:ext cx="8518770" cy="420077"/>
          </a:xfrm>
        </p:spPr>
        <p:txBody>
          <a:bodyPr/>
          <a:lstStyle/>
          <a:p>
            <a:r>
              <a:rPr lang="en-US" dirty="0"/>
              <a:t>Search Example #3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E27FB-9719-4579-892C-C689535E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" y="4313420"/>
            <a:ext cx="9144000" cy="2136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4AAB2A-C066-48D0-86FA-C5390F34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20" y="668055"/>
            <a:ext cx="2867046" cy="2005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E2E35CF-7435-4790-AA88-AC07AD61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73" y="666694"/>
            <a:ext cx="3053707" cy="20535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E1D647-0885-4C94-9897-F25EE180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132828"/>
            <a:ext cx="8518770" cy="420077"/>
          </a:xfrm>
        </p:spPr>
        <p:txBody>
          <a:bodyPr/>
          <a:lstStyle/>
          <a:p>
            <a:r>
              <a:rPr lang="en-US" dirty="0"/>
              <a:t>Search Example #4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EC117-1E24-41A1-812C-92E90D30C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1" y="756350"/>
            <a:ext cx="6102999" cy="273635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795002-9542-43E8-B183-E2435F677949}"/>
              </a:ext>
            </a:extLst>
          </p:cNvPr>
          <p:cNvSpPr/>
          <p:nvPr/>
        </p:nvSpPr>
        <p:spPr>
          <a:xfrm>
            <a:off x="311151" y="2620710"/>
            <a:ext cx="5703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https://www.gcpsk12.org//site/default.aspx?PageID=8830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EC3E1-CA86-4C69-8D77-E4C966E9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1" y="3867958"/>
            <a:ext cx="6102998" cy="273379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BD2694-46E5-4CC7-A051-F9BF1B0F4D78}"/>
              </a:ext>
            </a:extLst>
          </p:cNvPr>
          <p:cNvSpPr/>
          <p:nvPr/>
        </p:nvSpPr>
        <p:spPr>
          <a:xfrm>
            <a:off x="376511" y="5732318"/>
            <a:ext cx="393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https://www.gcpsk12.org/domain/9158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F7FE6-A6AB-459A-A1E1-1D5FFF740397}"/>
              </a:ext>
            </a:extLst>
          </p:cNvPr>
          <p:cNvSpPr/>
          <p:nvPr/>
        </p:nvSpPr>
        <p:spPr>
          <a:xfrm>
            <a:off x="6479508" y="780600"/>
            <a:ext cx="2484610" cy="575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Searched for Registration.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ID 8830 revealed in search results but the correct page ID is 9158 not in search results.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reason why the search would not reveal the correct page?  Both links are correct.</a:t>
            </a:r>
          </a:p>
        </p:txBody>
      </p:sp>
    </p:spTree>
    <p:extLst>
      <p:ext uri="{BB962C8B-B14F-4D97-AF65-F5344CB8AC3E}">
        <p14:creationId xmlns:p14="http://schemas.microsoft.com/office/powerpoint/2010/main" val="23021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A99A-D840-40DF-B6CC-AECAC8DD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495D8-C318-4E17-8F4B-D2480D6F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Microsoft Outlook Calendar integration plans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E465F-16F9-4C8C-B5F9-308B39A6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80" y="2353924"/>
            <a:ext cx="4190775" cy="38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b 4-3 light v1.0">
  <a:themeElements>
    <a:clrScheme name="Blackboard">
      <a:dk1>
        <a:srgbClr val="191B23"/>
      </a:dk1>
      <a:lt1>
        <a:sysClr val="window" lastClr="FFFFFF"/>
      </a:lt1>
      <a:dk2>
        <a:srgbClr val="191B23"/>
      </a:dk2>
      <a:lt2>
        <a:srgbClr val="E2E2E2"/>
      </a:lt2>
      <a:accent1>
        <a:srgbClr val="3398CC"/>
      </a:accent1>
      <a:accent2>
        <a:srgbClr val="00CC90"/>
      </a:accent2>
      <a:accent3>
        <a:srgbClr val="FFCD00"/>
      </a:accent3>
      <a:accent4>
        <a:srgbClr val="FF7F41"/>
      </a:accent4>
      <a:accent5>
        <a:srgbClr val="FF0066"/>
      </a:accent5>
      <a:accent6>
        <a:srgbClr val="C800A1"/>
      </a:accent6>
      <a:hlink>
        <a:srgbClr val="3398CC"/>
      </a:hlink>
      <a:folHlink>
        <a:srgbClr val="E2E2E2"/>
      </a:folHlink>
    </a:clrScheme>
    <a:fontScheme name="Blackboard PP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7160" tIns="137160" rIns="137160" bIns="13716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13722</TotalTime>
  <Words>457</Words>
  <Application>Microsoft Macintosh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Wingdings</vt:lpstr>
      <vt:lpstr>Bb 4-3 light v1.0</vt:lpstr>
      <vt:lpstr>Blackboard / Gwinnett County Public Schools  Product Call May 2020</vt:lpstr>
      <vt:lpstr>Accessibility &amp; Responsiveness</vt:lpstr>
      <vt:lpstr>Google Calendar Syncing Solution</vt:lpstr>
      <vt:lpstr>Search Discussion</vt:lpstr>
      <vt:lpstr>Search Example #1</vt:lpstr>
      <vt:lpstr>Search Example #2</vt:lpstr>
      <vt:lpstr>Search Example #3</vt:lpstr>
      <vt:lpstr>Search Example #4</vt:lpstr>
      <vt:lpstr>Roadmap Discussion</vt:lpstr>
      <vt:lpstr>Issues Update</vt:lpstr>
      <vt:lpstr>Enhancement 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/ Gwinnett County Public Schools  Product Call February 2020</dc:title>
  <dc:creator>David Whirlow</dc:creator>
  <cp:lastModifiedBy>Gregg Pavlik</cp:lastModifiedBy>
  <cp:revision>86</cp:revision>
  <dcterms:created xsi:type="dcterms:W3CDTF">2020-02-12T18:24:06Z</dcterms:created>
  <dcterms:modified xsi:type="dcterms:W3CDTF">2020-05-07T19:46:22Z</dcterms:modified>
</cp:coreProperties>
</file>